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7.xml" ContentType="application/vnd.openxmlformats-officedocument.presentationml.slide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10.xml" ContentType="application/vnd.openxmlformats-officedocument.presentationml.slide+xml"/>
  <Override PartName="/ppt/slides/slide4.xml" ContentType="application/vnd.openxmlformats-officedocument.presentationml.slide+xml"/>
  <Override PartName="/ppt/slides/slide11.xml" ContentType="application/vnd.openxmlformats-officedocument.presentationml.slide+xml"/>
  <Override PartName="/ppt/slides/slide2.xml" ContentType="application/vnd.openxmlformats-officedocument.presentationml.slide+xml"/>
  <Override PartName="/ppt/slides/slide9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mc:PreserveAttributes="mv:*" mc:Ignorable="mv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slides/slide11.xml" Type="http://schemas.openxmlformats.org/officeDocument/2006/relationships/slide" Id="rId16"/><Relationship Target="slides/slide10.xml" Type="http://schemas.openxmlformats.org/officeDocument/2006/relationships/slide" Id="rId15"/><Relationship Target="slides/slide9.xml" Type="http://schemas.openxmlformats.org/officeDocument/2006/relationships/slide" Id="rId14"/><Relationship Target="presProps.xml" Type="http://schemas.openxmlformats.org/officeDocument/2006/relationships/presProps" Id="rId2"/><Relationship Target="slides/slide7.xml" Type="http://schemas.openxmlformats.org/officeDocument/2006/relationships/slide" Id="rId12"/><Relationship Target="slides/slide8.xml" Type="http://schemas.openxmlformats.org/officeDocument/2006/relationships/slide" Id="rId13"/><Relationship Target="theme/theme2.xml" Type="http://schemas.openxmlformats.org/officeDocument/2006/relationships/theme" Id="rId1"/><Relationship Target="slideMasters/slideMaster1.xml" Type="http://schemas.openxmlformats.org/officeDocument/2006/relationships/slideMaster" Id="rId4"/><Relationship Target="slides/slide5.xml" Type="http://schemas.openxmlformats.org/officeDocument/2006/relationships/slide" Id="rId10"/><Relationship Target="tableStyles.xml" Type="http://schemas.openxmlformats.org/officeDocument/2006/relationships/tableStyles" Id="rId3"/><Relationship Target="slides/slide6.xml" Type="http://schemas.openxmlformats.org/officeDocument/2006/relationships/slide" Id="rId11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0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8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9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25" name="Shape 2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6" name="Shape 26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9" name="Shape 7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0" name="Shape 80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85" name="Shape 8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6" name="Shape 86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87" name="Shape 8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1" name="Shape 3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2" name="Shape 3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3" name="Shape 3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7" name="Shape 3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8" name="Shape 38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9" name="Shape 3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3" name="Shape 4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4" name="Shape 44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45" name="Shape 4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9" name="Shape 4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0" name="Shape 50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51" name="Shape 5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55" name="Shape 5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6" name="Shape 56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57" name="Shape 5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1" name="Shape 6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2" name="Shape 6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63" name="Shape 6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7" name="Shape 6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8" name="Shape 68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3" name="Shape 7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4" name="Shape 74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75" name="Shape 7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7" name="Shape 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" name="Shape 8"/>
          <p:cNvSpPr txBox="1"/>
          <p:nvPr>
            <p:ph idx="1" type="subTitle"/>
          </p:nvPr>
        </p:nvSpPr>
        <p:spPr>
          <a:xfrm>
            <a:off y="2840053" x="685800"/>
            <a:ext cy="784799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 marL="0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 indent="190500" marL="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9" name="Shape 9"/>
          <p:cNvSpPr txBox="1"/>
          <p:nvPr>
            <p:ph type="ctrTitle"/>
          </p:nvPr>
        </p:nvSpPr>
        <p:spPr>
          <a:xfrm>
            <a:off y="1583342" x="685800"/>
            <a:ext cy="1159799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 indent="304800">
              <a:spcBef>
                <a:spcPts val="0"/>
              </a:spcBef>
              <a:buSzPct val="100000"/>
              <a:defRPr sz="4800"/>
            </a:lvl1pPr>
            <a:lvl2pPr algn="ctr" indent="304800">
              <a:spcBef>
                <a:spcPts val="0"/>
              </a:spcBef>
              <a:buSzPct val="100000"/>
              <a:defRPr sz="4800"/>
            </a:lvl2pPr>
            <a:lvl3pPr algn="ctr" indent="304800">
              <a:spcBef>
                <a:spcPts val="0"/>
              </a:spcBef>
              <a:buSzPct val="100000"/>
              <a:defRPr sz="4800"/>
            </a:lvl3pPr>
            <a:lvl4pPr algn="ctr" indent="304800">
              <a:spcBef>
                <a:spcPts val="0"/>
              </a:spcBef>
              <a:buSzPct val="100000"/>
              <a:defRPr sz="4800"/>
            </a:lvl4pPr>
            <a:lvl5pPr algn="ctr" indent="304800">
              <a:spcBef>
                <a:spcPts val="0"/>
              </a:spcBef>
              <a:buSzPct val="100000"/>
              <a:defRPr sz="4800"/>
            </a:lvl5pPr>
            <a:lvl6pPr algn="ctr" indent="304800">
              <a:spcBef>
                <a:spcPts val="0"/>
              </a:spcBef>
              <a:buSzPct val="100000"/>
              <a:defRPr sz="4800"/>
            </a:lvl6pPr>
            <a:lvl7pPr algn="ctr" indent="304800">
              <a:spcBef>
                <a:spcPts val="0"/>
              </a:spcBef>
              <a:buSzPct val="100000"/>
              <a:defRPr sz="4800"/>
            </a:lvl7pPr>
            <a:lvl8pPr algn="ctr" indent="304800">
              <a:spcBef>
                <a:spcPts val="0"/>
              </a:spcBef>
              <a:buSzPct val="100000"/>
              <a:defRPr sz="4800"/>
            </a:lvl8pPr>
            <a:lvl9pPr algn="ctr" indent="304800">
              <a:spcBef>
                <a:spcPts val="0"/>
              </a:spcBef>
              <a:buSzPct val="100000"/>
              <a:defRPr sz="4800"/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0" name="Shape 1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" name="Shape 11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2" name="Shape 12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3" name="Shape 1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" type="body"/>
          </p:nvPr>
        </p:nvSpPr>
        <p:spPr>
          <a:xfrm>
            <a:off y="1200150" x="457200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2" type="body"/>
          </p:nvPr>
        </p:nvSpPr>
        <p:spPr>
          <a:xfrm>
            <a:off y="1200150" x="4692273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17" name="Shape 1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19" name="Shape 1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0" name="Shape 20"/>
          <p:cNvSpPr txBox="1"/>
          <p:nvPr>
            <p:ph idx="1" type="body"/>
          </p:nvPr>
        </p:nvSpPr>
        <p:spPr>
          <a:xfrm>
            <a:off y="4406309" x="457200"/>
            <a:ext cy="5195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 indent="-171450" marL="285750">
              <a:spcBef>
                <a:spcPts val="0"/>
              </a:spcBef>
              <a:buClr>
                <a:schemeClr val="dk1"/>
              </a:buClr>
              <a:buSzPct val="100000"/>
              <a:buNone/>
              <a:defRPr sz="1800">
                <a:solidFill>
                  <a:schemeClr val="dk1"/>
                </a:solidFill>
              </a:defRPr>
            </a:lvl1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1" name="Shape 21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3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lt1"/>
            </a:gs>
            <a:gs pos="30000">
              <a:schemeClr val="lt1"/>
            </a:gs>
            <a:gs pos="100000">
              <a:schemeClr val="lt2"/>
            </a:gs>
          </a:gsLst>
          <a:path path="circle">
            <a:fillToRect t="50%" b="50%" r="50%" l="50%"/>
          </a:path>
          <a:tileRect/>
        </a:gra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mar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 indent="228600" mar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 indent="228600" mar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 indent="228600" mar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 indent="228600" mar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 indent="228600" mar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 indent="228600" mar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 indent="228600" mar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 indent="228600" mar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indent="-152400" marL="342900">
              <a:spcBef>
                <a:spcPts val="600"/>
              </a:spcBef>
              <a:buSzPct val="100000"/>
              <a:defRPr sz="3000"/>
            </a:lvl1pPr>
            <a:lvl2pPr indent="-133350" marL="742950">
              <a:spcBef>
                <a:spcPts val="480"/>
              </a:spcBef>
              <a:buSzPct val="100000"/>
              <a:defRPr sz="2400"/>
            </a:lvl2pPr>
            <a:lvl3pPr indent="-76200" marL="1143000">
              <a:spcBef>
                <a:spcPts val="480"/>
              </a:spcBef>
              <a:buSzPct val="100000"/>
              <a:defRPr sz="2400"/>
            </a:lvl3pPr>
            <a:lvl4pPr indent="-114300" marL="1600200">
              <a:spcBef>
                <a:spcPts val="360"/>
              </a:spcBef>
              <a:buSzPct val="100000"/>
              <a:defRPr sz="1800"/>
            </a:lvl4pPr>
            <a:lvl5pPr indent="-114300" marL="2057400">
              <a:spcBef>
                <a:spcPts val="360"/>
              </a:spcBef>
              <a:buSzPct val="100000"/>
              <a:defRPr sz="1800"/>
            </a:lvl5pPr>
            <a:lvl6pPr indent="-114300" marL="2514600">
              <a:spcBef>
                <a:spcPts val="360"/>
              </a:spcBef>
              <a:buSzPct val="100000"/>
              <a:defRPr sz="1800"/>
            </a:lvl6pPr>
            <a:lvl7pPr indent="-114300" marL="2971800">
              <a:spcBef>
                <a:spcPts val="360"/>
              </a:spcBef>
              <a:buSzPct val="100000"/>
              <a:defRPr sz="1800"/>
            </a:lvl7pPr>
            <a:lvl8pPr indent="-114300" marL="3429000">
              <a:spcBef>
                <a:spcPts val="360"/>
              </a:spcBef>
              <a:buSzPct val="100000"/>
              <a:defRPr sz="1800"/>
            </a:lvl8pPr>
            <a:lvl9pPr indent="-114300" marL="3886200">
              <a:spcBef>
                <a:spcPts val="360"/>
              </a:spcBef>
              <a:buSzPct val="100000"/>
              <a:defRPr sz="18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10.xml.rels><?xml version="1.0" encoding="UTF-8" standalone="yes"?><Relationships xmlns="http://schemas.openxmlformats.org/package/2006/relationships"><Relationship Target="../notesSlides/notesSlide10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11.xml.rels><?xml version="1.0" encoding="UTF-8" standalone="yes"?><Relationships xmlns="http://schemas.openxmlformats.org/package/2006/relationships"><Relationship Target="../notesSlides/notesSlide11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7.xml.rels><?xml version="1.0" encoding="UTF-8" standalone="yes"?><Relationships xmlns="http://schemas.openxmlformats.org/package/2006/relationships"><Relationship Target="../notesSlides/notesSlide7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8.xml.rels><?xml version="1.0" encoding="UTF-8" standalone="yes"?><Relationships xmlns="http://schemas.openxmlformats.org/package/2006/relationships"><Relationship Target="../notesSlides/notesSlide8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9.xml.rels><?xml version="1.0" encoding="UTF-8" standalone="yes"?><Relationships xmlns="http://schemas.openxmlformats.org/package/2006/relationships"><Relationship Target="../notesSlides/notesSlide9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2" name="Shape 2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3" name="Shape 23"/>
          <p:cNvSpPr txBox="1"/>
          <p:nvPr>
            <p:ph type="ctrTitle"/>
          </p:nvPr>
        </p:nvSpPr>
        <p:spPr>
          <a:xfrm>
            <a:off y="1583342" x="685800"/>
            <a:ext cy="1159856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Cynopsis</a:t>
            </a:r>
          </a:p>
        </p:txBody>
      </p:sp>
      <p:sp>
        <p:nvSpPr>
          <p:cNvPr id="24" name="Shape 24"/>
          <p:cNvSpPr txBox="1"/>
          <p:nvPr>
            <p:ph idx="1" type="subTitle"/>
          </p:nvPr>
        </p:nvSpPr>
        <p:spPr>
          <a:xfrm>
            <a:off y="2840053" x="685800"/>
            <a:ext cy="784799" cx="77724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Put Your Reporting Obligations on Autopilot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6" name="Shape 7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7" name="Shape 77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Your Data is Secure</a:t>
            </a:r>
          </a:p>
        </p:txBody>
      </p:sp>
      <p:sp>
        <p:nvSpPr>
          <p:cNvPr id="78" name="Shape 78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Limit access with row level security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Transaction logging permits rollback of any action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Connected user management fees from HR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All the data and Cynopsis servers stay within your firewall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Your data and business logic are covered by NDAs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We only rely on proven hardware and software</a:t>
            </a:r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2" name="Shape 8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3" name="Shape 83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sz="3000" lang="en">
                <a:solidFill>
                  <a:srgbClr val="000000"/>
                </a:solidFill>
              </a:rPr>
              <a:t>Put Your Reporting Obligations on Autopilot</a:t>
            </a:r>
          </a:p>
        </p:txBody>
      </p:sp>
      <p:sp>
        <p:nvSpPr>
          <p:cNvPr id="84" name="Shape 84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Cut the cost of reporting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Boost turnaround times for reporting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Meet you data control and reporting obligations at the click of button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Quicker audits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Adapt to changing regulations without effort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Minimize data errors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8" name="Shape 2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What We Do</a:t>
            </a:r>
          </a:p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y="2095900" x="457200"/>
            <a:ext cy="2829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algn="ctr" rtl="0" lv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sz="3600" lang="en">
                <a:solidFill>
                  <a:schemeClr val="dk1"/>
                </a:solidFill>
              </a:rPr>
              <a:t>Reporting and Governance for Financial Services Subsidiaries</a:t>
            </a:r>
          </a:p>
          <a:p>
            <a:pPr>
              <a:spcBef>
                <a:spcPts val="0"/>
              </a:spcBef>
              <a:buNone/>
            </a:pPr>
            <a:r>
              <a:t/>
            </a:r>
            <a:endParaRPr sz="1400">
              <a:solidFill>
                <a:schemeClr val="dk1"/>
              </a:solidFill>
            </a:endParaRP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4" name="Shape 3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5" name="Shape 3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With Cynopsis You Can:</a:t>
            </a:r>
          </a:p>
        </p:txBody>
      </p:sp>
      <p:sp>
        <p:nvSpPr>
          <p:cNvPr id="36" name="Shape 3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rgbClr val="252523"/>
                </a:solidFill>
              </a:rPr>
              <a:t>Say goodbye to slow management information and data errors.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252523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rgbClr val="252523"/>
                </a:solidFill>
              </a:rPr>
              <a:t>Cut the cost of reporting. 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rgbClr val="252523"/>
                </a:solidFill>
              </a:rPr>
              <a:t>Take the hassle and risk out of reporting to regulators.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rgbClr val="252523"/>
                </a:solidFill>
              </a:rPr>
              <a:t>Let managers keep track of human processes as they happen.</a:t>
            </a:r>
          </a:p>
          <a:p>
            <a:pPr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rgbClr val="252523"/>
                </a:solidFill>
              </a:rPr>
              <a:t>Remove the burden of responding to the demands of head office data teams.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0" name="Shape 4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1" name="Shape 41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We Focus on Process</a:t>
            </a:r>
          </a:p>
        </p:txBody>
      </p:sp>
      <p:sp>
        <p:nvSpPr>
          <p:cNvPr id="42" name="Shape 42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Track a process of data that moves through several departments. 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For example: customer information starts at sales and ends up at accounting.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We start small. What kind of data do you need? Which process generates it?</a:t>
            </a:r>
          </a:p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6" name="Shape 4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7" name="Shape 47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How we Work:	</a:t>
            </a:r>
          </a:p>
        </p:txBody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sz="2400" lang="en"/>
              <a:t>You choose a process to track.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sz="2400" lang="en"/>
              <a:t>Our business analysts map the data flow with your people.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sz="2400" lang="en"/>
              <a:t>Our subject matter expert reviews the process.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sz="2400" lang="en"/>
              <a:t>Your managers pick relevant control points.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sz="2400" lang="en"/>
              <a:t>Our developers implement the needed hardware and software.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sz="2400" lang="en"/>
              <a:t>Our business analysts verify the data quality.</a:t>
            </a:r>
          </a:p>
          <a:p>
            <a:pPr rtl="0"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rtl="0"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2" name="Shape 5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3" name="Shape 53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Pricing Model</a:t>
            </a:r>
          </a:p>
        </p:txBody>
      </p:sp>
      <p:sp>
        <p:nvSpPr>
          <p:cNvPr id="54" name="Shape 54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We install the system for one process for free.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Try it for 3 months.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After that, pay quarterly.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We update the system when regulations and operations change.</a:t>
            </a:r>
          </a:p>
          <a:p>
            <a:pPr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/>
              <a:t>Add the next process, etc. 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8" name="Shape 5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9" name="Shape 59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 rtl="0" lvl="0">
              <a:spcBef>
                <a:spcPts val="0"/>
              </a:spcBef>
              <a:buNone/>
            </a:pPr>
            <a:r>
              <a:rPr lang="en"/>
              <a:t>Building Big Data Capability</a:t>
            </a:r>
          </a:p>
        </p:txBody>
      </p:sp>
      <p:sp>
        <p:nvSpPr>
          <p:cNvPr id="60" name="Shape 60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Keep adding processes to track</a:t>
            </a:r>
          </a:p>
          <a:p>
            <a:pPr rtl="0" lvl="0" indent="-4191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Aggregate and store the data</a:t>
            </a:r>
          </a:p>
          <a:p>
            <a:pPr rtl="0" lvl="0" indent="-4191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Correlate and analyze the metadata</a:t>
            </a:r>
          </a:p>
          <a:p>
            <a:pPr lvl="0" indent="-4191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/>
              <a:t>Manage risk with big data analyses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4" name="Shape 6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5" name="Shape 6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Use Cases:</a:t>
            </a:r>
          </a:p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y="1144200" x="457200"/>
            <a:ext cy="37817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1800" lang="en"/>
              <a:t>Complaints monitoring, tracking, and reporting</a:t>
            </a:r>
          </a:p>
          <a:p>
            <a:pPr rtl="0" lvl="0" indent="-3429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1800" lang="en"/>
              <a:t>Sales flow tracking</a:t>
            </a:r>
          </a:p>
          <a:p>
            <a:pPr rtl="0" lvl="0" indent="-3429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1800" lang="en"/>
              <a:t>Automated client reporting</a:t>
            </a:r>
          </a:p>
          <a:p>
            <a:pPr rtl="0" lvl="0" indent="-3429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1800" lang="en"/>
              <a:t>Economic capital tracking</a:t>
            </a:r>
          </a:p>
          <a:p>
            <a:pPr rtl="0" lvl="0" indent="-3429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1800" lang="en"/>
              <a:t>Ledger error tracking</a:t>
            </a:r>
          </a:p>
          <a:p>
            <a:pPr rtl="0" lvl="0" indent="-3429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1800" lang="en"/>
              <a:t>End of period reporting</a:t>
            </a:r>
          </a:p>
          <a:p>
            <a:pPr rtl="0" lvl="0" indent="-3429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1800" lang="en"/>
              <a:t>Real-time monitoring</a:t>
            </a:r>
          </a:p>
          <a:p>
            <a:pPr rtl="0" lvl="0" indent="-3429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1800" lang="en"/>
              <a:t>Monitoring SLA deliverables</a:t>
            </a:r>
          </a:p>
          <a:p>
            <a:pPr rtl="0" lvl="0" indent="-3429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1800" lang="en">
                <a:solidFill>
                  <a:schemeClr val="dk1"/>
                </a:solidFill>
              </a:rPr>
              <a:t>Streamline, de-risk, and optimize workflows</a:t>
            </a:r>
          </a:p>
          <a:p>
            <a:pPr rtl="0" lvl="0" indent="-3429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1800" lang="en"/>
              <a:t>Streamline payment processes</a:t>
            </a:r>
          </a:p>
          <a:p>
            <a:pPr rtl="0" lvl="0" indent="-3429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1800" lang="en"/>
              <a:t>Calendering and follow up functions</a:t>
            </a:r>
          </a:p>
          <a:p>
            <a:pPr>
              <a:lnSpc>
                <a:spcPct val="115000"/>
              </a:lnSpc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0" name="Shape 7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1" name="Shape 71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Types of Reporting</a:t>
            </a:r>
          </a:p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Basel III – Pillar 2 reporting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Solvency II – Pillar 3 Reporting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Sarbanes Oxley Reporting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Client On-Boarding, KYC &amp; AML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ORSA Guidelines Reporting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IFRS 4, 9 &amp; IFRS Phase 2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SAS 70/SOC 1,2 &amp; 3 Readiness</a:t>
            </a:r>
          </a:p>
          <a:p>
            <a:pPr rtl="0" lvl="0" indent="-381000" marL="45720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>
                <a:solidFill>
                  <a:schemeClr val="dk1"/>
                </a:solidFill>
              </a:rPr>
              <a:t>Billing reports - production and validation</a:t>
            </a:r>
          </a:p>
          <a:p>
            <a:pPr lvl="0">
              <a:lnSpc>
                <a:spcPct val="115000"/>
              </a:lnSpc>
              <a:spcBef>
                <a:spcPts val="0"/>
              </a:spcBef>
              <a:buNone/>
            </a:pPr>
            <a:r>
              <a:t/>
            </a:r>
            <a:endParaRPr sz="2400">
              <a:solidFill>
                <a:schemeClr val="dk1"/>
              </a:solidFill>
            </a:endParaRP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xmlns:r="http://schemas.openxmlformats.org/officeDocument/2006/relationships" name="light-gradien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